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895710CF-7497-495A-A6FA-493355D24304}"/>
    <pc:docChg chg="addSld">
      <pc:chgData name="Shailee Upadhayay" userId="556280587117f9d7" providerId="LiveId" clId="{895710CF-7497-495A-A6FA-493355D24304}" dt="2023-03-31T18:03:28.644" v="0" actId="680"/>
      <pc:docMkLst>
        <pc:docMk/>
      </pc:docMkLst>
      <pc:sldChg chg="new">
        <pc:chgData name="Shailee Upadhayay" userId="556280587117f9d7" providerId="LiveId" clId="{895710CF-7497-495A-A6FA-493355D24304}" dt="2023-03-31T18:03:28.644" v="0" actId="680"/>
        <pc:sldMkLst>
          <pc:docMk/>
          <pc:sldMk cId="448315422" sldId="26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8372EFD-B85E-44E7-86D7-1D70FB867F6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83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28A28-A7AD-490B-9EC4-2B6729B602DD}" type="datetimeFigureOut">
              <a:rPr lang="en-IN" smtClean="0"/>
              <a:t>31-03-2023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250610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52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71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145219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89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880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8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57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235651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28A28-A7AD-490B-9EC4-2B6729B602DD}" type="datetimeFigureOut">
              <a:rPr lang="en-IN" smtClean="0"/>
              <a:t>31-03-2023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372EFD-B85E-44E7-86D7-1D70FB867F6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60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028A28-A7AD-490B-9EC4-2B6729B602DD}" type="datetimeFigureOut">
              <a:rPr lang="en-IN" smtClean="0"/>
              <a:t>31-03-2023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11022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28A28-A7AD-490B-9EC4-2B6729B602DD}" type="datetimeFigureOut">
              <a:rPr lang="en-IN" smtClean="0"/>
              <a:t>31-03-2023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8372EFD-B85E-44E7-86D7-1D70FB867F6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9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028A28-A7AD-490B-9EC4-2B6729B602DD}" type="datetimeFigureOut">
              <a:rPr lang="en-IN" smtClean="0"/>
              <a:t>31-03-2023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8372EFD-B85E-44E7-86D7-1D70FB867F6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03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28A28-A7AD-490B-9EC4-2B6729B602DD}" type="datetimeFigureOut">
              <a:rPr lang="en-IN" smtClean="0"/>
              <a:t>31-03-2023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98547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28A28-A7AD-490B-9EC4-2B6729B602DD}" type="datetimeFigureOut">
              <a:rPr lang="en-IN" smtClean="0"/>
              <a:t>31-03-2023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372EFD-B85E-44E7-86D7-1D70FB867F6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52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28A28-A7AD-490B-9EC4-2B6729B602DD}" type="datetimeFigureOut">
              <a:rPr lang="en-IN" smtClean="0"/>
              <a:t>31-03-2023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372EFD-B85E-44E7-86D7-1D70FB867F67}" type="slidenum">
              <a:rPr lang="en-IN" smtClean="0"/>
              <a:t>‹#›</a:t>
            </a:fld>
            <a:endParaRPr lang="en-IN"/>
          </a:p>
        </p:txBody>
      </p:sp>
    </p:spTree>
    <p:extLst>
      <p:ext uri="{BB962C8B-B14F-4D97-AF65-F5344CB8AC3E}">
        <p14:creationId xmlns:p14="http://schemas.microsoft.com/office/powerpoint/2010/main" val="142930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028A28-A7AD-490B-9EC4-2B6729B602DD}" type="datetimeFigureOut">
              <a:rPr lang="en-IN" smtClean="0"/>
              <a:t>31-03-2023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372EFD-B85E-44E7-86D7-1D70FB867F67}" type="slidenum">
              <a:rPr lang="en-IN" smtClean="0"/>
              <a:t>‹#›</a:t>
            </a:fld>
            <a:endParaRPr lang="en-IN"/>
          </a:p>
        </p:txBody>
      </p:sp>
    </p:spTree>
    <p:extLst>
      <p:ext uri="{BB962C8B-B14F-4D97-AF65-F5344CB8AC3E}">
        <p14:creationId xmlns:p14="http://schemas.microsoft.com/office/powerpoint/2010/main" val="4176506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3B37-F011-53B4-4864-5A121F66B341}"/>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D3999D6C-EEAF-06EE-7C7F-38338DFB7273}"/>
              </a:ext>
            </a:extLst>
          </p:cNvPr>
          <p:cNvSpPr>
            <a:spLocks noGrp="1"/>
          </p:cNvSpPr>
          <p:nvPr>
            <p:ph type="subTitle" idx="1"/>
          </p:nvPr>
        </p:nvSpPr>
        <p:spPr>
          <a:xfrm>
            <a:off x="4623836" y="4767940"/>
            <a:ext cx="5007430" cy="745039"/>
          </a:xfrm>
        </p:spPr>
        <p:txBody>
          <a:bodyPr/>
          <a:lstStyle/>
          <a:p>
            <a:endParaRPr lang="en-IN" dirty="0"/>
          </a:p>
        </p:txBody>
      </p:sp>
      <p:pic>
        <p:nvPicPr>
          <p:cNvPr id="1026" name="Picture 2" descr="Modigliani Miller (MM) Approach | Theories of Capital Structure | Financial  Management | Problems | - YouTube">
            <a:extLst>
              <a:ext uri="{FF2B5EF4-FFF2-40B4-BE49-F238E27FC236}">
                <a16:creationId xmlns:a16="http://schemas.microsoft.com/office/drawing/2014/main" id="{ADB7A883-0F14-E4C3-AE2B-8C3E9C16D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438" y="1110343"/>
            <a:ext cx="8957388" cy="503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4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F8F7-5C1A-2708-A024-6D552CD897C7}"/>
              </a:ext>
            </a:extLst>
          </p:cNvPr>
          <p:cNvSpPr>
            <a:spLocks noGrp="1"/>
          </p:cNvSpPr>
          <p:nvPr>
            <p:ph type="title"/>
          </p:nvPr>
        </p:nvSpPr>
        <p:spPr/>
        <p:txBody>
          <a:bodyPr>
            <a:normAutofit fontScale="90000"/>
          </a:bodyPr>
          <a:lstStyle/>
          <a:p>
            <a:r>
              <a:rPr lang="en-US" sz="4400" b="1" u="sng" dirty="0">
                <a:effectLst/>
                <a:latin typeface="Algerian" panose="04020705040A02060702" pitchFamily="82" charset="0"/>
                <a:ea typeface="Times New Roman" panose="02020603050405020304" pitchFamily="18" charset="0"/>
              </a:rPr>
              <a:t>Modigliani and Miller Approach</a:t>
            </a:r>
            <a:br>
              <a:rPr lang="en-IN" sz="4400" dirty="0">
                <a:effectLst/>
                <a:latin typeface="Algerian" panose="04020705040A02060702" pitchFamily="82" charset="0"/>
                <a:ea typeface="Calibri" panose="020F0502020204030204" pitchFamily="34"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0B5CB903-CB55-A767-6156-550AA431CD23}"/>
              </a:ext>
            </a:extLst>
          </p:cNvPr>
          <p:cNvSpPr>
            <a:spLocks noGrp="1"/>
          </p:cNvSpPr>
          <p:nvPr>
            <p:ph idx="1"/>
          </p:nvPr>
        </p:nvSpPr>
        <p:spPr/>
        <p:txBody>
          <a:bodyPr/>
          <a:lstStyle/>
          <a:p>
            <a:pPr marL="0" indent="0" algn="just">
              <a:lnSpc>
                <a:spcPct val="107000"/>
              </a:lnSpc>
              <a:spcAft>
                <a:spcPts val="800"/>
              </a:spcAft>
              <a:buNone/>
            </a:pPr>
            <a:r>
              <a:rPr lang="en-US" sz="1800" dirty="0">
                <a:effectLst/>
                <a:latin typeface="Times New Roman" panose="02020603050405020304" pitchFamily="18" charset="0"/>
                <a:ea typeface="Times New Roman" panose="02020603050405020304" pitchFamily="18" charset="0"/>
              </a:rPr>
              <a:t>This approach is a refinement of the net operating income approach.</a:t>
            </a:r>
            <a:endParaRPr lang="en-IN" sz="1800" dirty="0">
              <a:effectLst/>
              <a:latin typeface="Calibri" panose="020F0502020204030204" pitchFamily="34" charset="0"/>
              <a:ea typeface="Calibri" panose="020F0502020204030204" pitchFamily="34" charset="0"/>
            </a:endParaRPr>
          </a:p>
          <a:p>
            <a:pPr marL="0" indent="0" algn="just">
              <a:lnSpc>
                <a:spcPct val="107000"/>
              </a:lnSpc>
              <a:spcAft>
                <a:spcPts val="800"/>
              </a:spcAft>
              <a:buNone/>
            </a:pPr>
            <a:r>
              <a:rPr lang="en-US" sz="1800" b="1" dirty="0">
                <a:effectLst/>
                <a:latin typeface="Algerian" panose="04020705040A02060702" pitchFamily="82" charset="0"/>
                <a:ea typeface="Times New Roman" panose="02020603050405020304" pitchFamily="18" charset="0"/>
              </a:rPr>
              <a:t>Assumptions</a:t>
            </a:r>
            <a:endParaRPr lang="en-IN" sz="1800" dirty="0">
              <a:effectLst/>
              <a:latin typeface="Algerian" panose="04020705040A02060702" pitchFamily="82" charset="0"/>
              <a:ea typeface="Calibri" panose="020F0502020204030204" pitchFamily="34" charset="0"/>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The Cost of Debt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a:t>
            </a:r>
            <a:r>
              <a:rPr lang="en-US" sz="1800" baseline="-25000" dirty="0" err="1">
                <a:solidFill>
                  <a:srgbClr val="000000"/>
                </a:solidFill>
                <a:effectLst/>
                <a:latin typeface="Times New Roman" panose="02020603050405020304" pitchFamily="18" charset="0"/>
                <a:ea typeface="Times New Roman" panose="02020603050405020304" pitchFamily="18" charset="0"/>
                <a:cs typeface="Noto Sans Symbols"/>
              </a:rPr>
              <a:t>d</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is always less than Cost of Equity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a:t>
            </a:r>
            <a:r>
              <a:rPr lang="en-US" sz="1800" baseline="-25000" dirty="0" err="1">
                <a:solidFill>
                  <a:srgbClr val="000000"/>
                </a:solidFill>
                <a:effectLst/>
                <a:latin typeface="Times New Roman" panose="02020603050405020304" pitchFamily="18" charset="0"/>
                <a:ea typeface="Times New Roman" panose="02020603050405020304" pitchFamily="18" charset="0"/>
                <a:cs typeface="Noto Sans Symbols"/>
              </a:rPr>
              <a:t>e</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The debt capitalization rate remains constant at various level of debt equity mix.</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a:t>
            </a:r>
            <a:r>
              <a:rPr lang="en-US" sz="1800" baseline="-25000" dirty="0" err="1">
                <a:solidFill>
                  <a:srgbClr val="000000"/>
                </a:solidFill>
                <a:effectLst/>
                <a:latin typeface="Times New Roman" panose="02020603050405020304" pitchFamily="18" charset="0"/>
                <a:ea typeface="Times New Roman" panose="02020603050405020304" pitchFamily="18" charset="0"/>
                <a:cs typeface="Noto Sans Symbols"/>
              </a:rPr>
              <a:t>e</a:t>
            </a:r>
            <a:r>
              <a:rPr lang="en-US" sz="1800" baseline="-25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increases as debt content increases due to higher financial risk and higher expectation of equity investors. </a:t>
            </a:r>
            <a:endParaRPr lang="en-IN" sz="1800" dirty="0">
              <a:effectLst/>
              <a:latin typeface="Noto Sans Symbols"/>
              <a:ea typeface="Noto Sans Symbols"/>
              <a:cs typeface="Noto Sans Symbols"/>
            </a:endParaRPr>
          </a:p>
          <a:p>
            <a:pPr marL="0" indent="0">
              <a:buNone/>
            </a:pPr>
            <a:endParaRPr lang="en-IN" dirty="0"/>
          </a:p>
        </p:txBody>
      </p:sp>
    </p:spTree>
    <p:extLst>
      <p:ext uri="{BB962C8B-B14F-4D97-AF65-F5344CB8AC3E}">
        <p14:creationId xmlns:p14="http://schemas.microsoft.com/office/powerpoint/2010/main" val="42800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D37B-6E49-11FD-7994-4D0AEC9177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BE997FA-0CFF-9CD6-D685-2FB2D52D8F8F}"/>
              </a:ext>
            </a:extLst>
          </p:cNvPr>
          <p:cNvSpPr>
            <a:spLocks noGrp="1"/>
          </p:cNvSpPr>
          <p:nvPr>
            <p:ph idx="1"/>
          </p:nvPr>
        </p:nvSpPr>
        <p:spPr/>
        <p:txBody>
          <a:bodyPr>
            <a:normAutofit/>
          </a:bodyPr>
          <a:lstStyle/>
          <a:p>
            <a:pPr marL="342900" lvl="0" indent="-342900" algn="just">
              <a:lnSpc>
                <a:spcPct val="107000"/>
              </a:lnSpc>
              <a:spcAft>
                <a:spcPts val="80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The market capitalizes the value of the firm as a whole without giving importance to the debt equity mix. Hence, overall cost of capital is constant.</a:t>
            </a:r>
            <a:endParaRPr lang="en-IN" sz="20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The capital markets are perfect. Investors are free to buy and sell securities. They are well informed about the risk and return on all type of securities. There are transaction cost.</a:t>
            </a:r>
            <a:endParaRPr lang="en-IN" sz="20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Firms can be classified into ‘homogenous risk class’. They belong to this class, if their expected earnings have identical risk characteristics.</a:t>
            </a:r>
            <a:endParaRPr lang="en-IN" sz="2000" dirty="0">
              <a:effectLst/>
              <a:latin typeface="Noto Sans Symbols"/>
              <a:ea typeface="Noto Sans Symbols"/>
              <a:cs typeface="Noto Sans Symbols"/>
            </a:endParaRPr>
          </a:p>
          <a:p>
            <a:pPr marL="0" indent="0">
              <a:buNone/>
            </a:pPr>
            <a:endParaRPr lang="en-IN" sz="2000" dirty="0"/>
          </a:p>
        </p:txBody>
      </p:sp>
    </p:spTree>
    <p:extLst>
      <p:ext uri="{BB962C8B-B14F-4D97-AF65-F5344CB8AC3E}">
        <p14:creationId xmlns:p14="http://schemas.microsoft.com/office/powerpoint/2010/main" val="92315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AE3-C47B-F8B7-8023-4FFD4553B81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01D19CE-19AE-21CE-7DEA-4C918AF9DE43}"/>
              </a:ext>
            </a:extLst>
          </p:cNvPr>
          <p:cNvSpPr>
            <a:spLocks noGrp="1"/>
          </p:cNvSpPr>
          <p:nvPr>
            <p:ph idx="1"/>
          </p:nvPr>
        </p:nvSpPr>
        <p:spPr/>
        <p:txBody>
          <a:bodyPr/>
          <a:lstStyle/>
          <a:p>
            <a:pPr marL="0" indent="0" algn="just">
              <a:lnSpc>
                <a:spcPct val="107000"/>
              </a:lnSpc>
              <a:spcAft>
                <a:spcPts val="800"/>
              </a:spcAft>
              <a:buNone/>
            </a:pPr>
            <a:r>
              <a:rPr lang="en-US" sz="2000" b="1" dirty="0">
                <a:effectLst/>
                <a:latin typeface="Algerian" panose="04020705040A02060702" pitchFamily="82" charset="0"/>
                <a:ea typeface="Times New Roman" panose="02020603050405020304" pitchFamily="18" charset="0"/>
              </a:rPr>
              <a:t>Theory</a:t>
            </a:r>
            <a:endParaRPr lang="en-IN" sz="2000" dirty="0">
              <a:effectLst/>
              <a:latin typeface="Algerian" panose="04020705040A02060702" pitchFamily="82" charset="0"/>
              <a:ea typeface="Calibri" panose="020F0502020204030204" pitchFamily="34" charset="0"/>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Debt may be cheaper than equity.</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Increases in financial risk causes the equity capitalization rate to increase.</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Thus, the advantage of using low-cost debt is set off exactly by the increase in equity capitalization rate.</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Therefore, the overall cost of capital remains constant for all degree of debt equity mix. </a:t>
            </a:r>
            <a:endParaRPr lang="en-IN" sz="1800" dirty="0">
              <a:effectLst/>
              <a:latin typeface="Noto Sans Symbols"/>
              <a:ea typeface="Noto Sans Symbols"/>
              <a:cs typeface="Noto Sans Symbols"/>
            </a:endParaRPr>
          </a:p>
          <a:p>
            <a:pPr marL="0" indent="0">
              <a:buNone/>
            </a:pPr>
            <a:endParaRPr lang="en-IN" dirty="0"/>
          </a:p>
        </p:txBody>
      </p:sp>
    </p:spTree>
    <p:extLst>
      <p:ext uri="{BB962C8B-B14F-4D97-AF65-F5344CB8AC3E}">
        <p14:creationId xmlns:p14="http://schemas.microsoft.com/office/powerpoint/2010/main" val="315599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BA77-97EC-A9BF-93B8-869F4C0F1B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D549C9E-28A2-7BDC-42AF-85993B7F43DA}"/>
              </a:ext>
            </a:extLst>
          </p:cNvPr>
          <p:cNvSpPr>
            <a:spLocks noGrp="1"/>
          </p:cNvSpPr>
          <p:nvPr>
            <p:ph idx="1"/>
          </p:nvPr>
        </p:nvSpPr>
        <p:spPr/>
        <p:txBody>
          <a:bodyPr/>
          <a:lstStyle/>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The market capitalizes the value of firm as a whole. </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The market value of the firm is ascertained by capitalizing the net operating income at the overall cost of capital, which is constant. The market value is not affected by changes in debt-equity mix.</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Since, WACC is constant at all levels, every debt-equity mix is as good as any other mix. There is no optimum capital structure.</a:t>
            </a:r>
            <a:endParaRPr lang="en-IN" sz="1800" dirty="0">
              <a:effectLst/>
              <a:latin typeface="Noto Sans Symbols"/>
              <a:ea typeface="Noto Sans Symbols"/>
              <a:cs typeface="Noto Sans Symbols"/>
            </a:endParaRPr>
          </a:p>
          <a:p>
            <a:pPr marL="342900" lvl="0" indent="-34290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Since, WACC is constant, WACC at 0% debt should be same as WACC at any other percentage of debt. Hence, WACC=</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a:t>
            </a:r>
            <a:r>
              <a:rPr lang="en-US" sz="1800" baseline="-25000" dirty="0" err="1">
                <a:solidFill>
                  <a:srgbClr val="000000"/>
                </a:solidFill>
                <a:effectLst/>
                <a:latin typeface="Times New Roman" panose="02020603050405020304" pitchFamily="18" charset="0"/>
                <a:ea typeface="Times New Roman" panose="02020603050405020304" pitchFamily="18" charset="0"/>
                <a:cs typeface="Noto Sans Symbols"/>
              </a:rPr>
              <a:t>e</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when the firm is financed purely by equity.</a:t>
            </a:r>
            <a:endParaRPr lang="en-IN" sz="1800" dirty="0">
              <a:effectLst/>
              <a:latin typeface="Noto Sans Symbols"/>
              <a:ea typeface="Noto Sans Symbols"/>
              <a:cs typeface="Noto Sans Symbols"/>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rPr>
              <a:t> </a:t>
            </a:r>
            <a:endParaRPr lang="en-IN" sz="1800" dirty="0">
              <a:effectLst/>
              <a:latin typeface="Calibri" panose="020F0502020204030204" pitchFamily="34" charset="0"/>
              <a:ea typeface="Calibri" panose="020F0502020204030204" pitchFamily="34" charset="0"/>
            </a:endParaRPr>
          </a:p>
          <a:p>
            <a:pPr marL="0" indent="0">
              <a:buNone/>
            </a:pPr>
            <a:endParaRPr lang="en-IN" dirty="0"/>
          </a:p>
        </p:txBody>
      </p:sp>
    </p:spTree>
    <p:extLst>
      <p:ext uri="{BB962C8B-B14F-4D97-AF65-F5344CB8AC3E}">
        <p14:creationId xmlns:p14="http://schemas.microsoft.com/office/powerpoint/2010/main" val="342601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DA5C-90A1-E427-18DE-C4996CB3C7C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A3B0ECA-D357-06C1-7DD0-9D3F18D0423F}"/>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448315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6</TotalTime>
  <Words>326</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Calibri</vt:lpstr>
      <vt:lpstr>Garamond</vt:lpstr>
      <vt:lpstr>Noto Sans Symbols</vt:lpstr>
      <vt:lpstr>Times New Roman</vt:lpstr>
      <vt:lpstr>Organic</vt:lpstr>
      <vt:lpstr>PowerPoint Presentation</vt:lpstr>
      <vt:lpstr>Modigliani and Miller Approach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2023-03-30T12:02:06Z</dcterms:created>
  <dcterms:modified xsi:type="dcterms:W3CDTF">2023-03-31T18:03:37Z</dcterms:modified>
</cp:coreProperties>
</file>